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0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oliniow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oliniow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A5A968-3FCE-48AF-9A44-5A98545DAD0A}" type="datetimeFigureOut">
              <a:rPr lang="pl-PL" smtClean="0"/>
              <a:t>2017-03-31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FA64D9-DEAF-45AD-B49B-25C5D90FB0EC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 smtClean="0"/>
              <a:t>Analiza</a:t>
            </a:r>
            <a:br>
              <a:rPr lang="pl-PL" dirty="0" smtClean="0"/>
            </a:br>
            <a:r>
              <a:rPr lang="pl-PL" dirty="0" smtClean="0"/>
              <a:t> regulaminów 16 KM RPO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pl-PL" dirty="0" smtClean="0"/>
              <a:t>Stan na 03.04.2017 roku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4392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pl-PL" b="1" dirty="0" smtClean="0"/>
              <a:t>Ograniczenie liczebności do 5 członków lub umożliwienie powołania trzyosobowej grupy roboczej może spowodować:</a:t>
            </a:r>
          </a:p>
          <a:p>
            <a:pPr marL="109728" indent="0">
              <a:buNone/>
            </a:pPr>
            <a:endParaRPr lang="pl-PL" b="1" dirty="0" smtClean="0"/>
          </a:p>
          <a:p>
            <a:r>
              <a:rPr lang="pl-PL" dirty="0"/>
              <a:t>b</a:t>
            </a:r>
            <a:r>
              <a:rPr lang="pl-PL" dirty="0" smtClean="0"/>
              <a:t>rak możliwości wspólnej pracy grupy, która w sposób naturalny, zwyczajowy współpracuje ze sobą,</a:t>
            </a:r>
          </a:p>
          <a:p>
            <a:r>
              <a:rPr lang="pl-PL" dirty="0"/>
              <a:t>m</a:t>
            </a:r>
            <a:r>
              <a:rPr lang="pl-PL" dirty="0" smtClean="0"/>
              <a:t>nożenie się grup, które zainteresowane są tym samym obszarem,</a:t>
            </a:r>
          </a:p>
          <a:p>
            <a:endParaRPr lang="pl-PL" dirty="0"/>
          </a:p>
          <a:p>
            <a:pPr marL="109728" indent="0" algn="ctr">
              <a:buNone/>
            </a:pPr>
            <a:r>
              <a:rPr lang="pl-PL" i="1" dirty="0" smtClean="0"/>
              <a:t>(Zachodniopomorskie, Kujawsko-Pomorskie)</a:t>
            </a:r>
            <a:endParaRPr lang="pl-PL" i="1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dirty="0" smtClean="0">
                <a:solidFill>
                  <a:srgbClr val="C00000"/>
                </a:solidFill>
              </a:rPr>
              <a:t>Grupy robocze</a:t>
            </a:r>
            <a:endParaRPr lang="pl-PL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71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109728" indent="0">
              <a:lnSpc>
                <a:spcPct val="120000"/>
              </a:lnSpc>
              <a:buNone/>
            </a:pPr>
            <a:r>
              <a:rPr lang="pl-PL" sz="5500" b="1" dirty="0" smtClean="0"/>
              <a:t>Zapisanie możliwości oddania głosu w trakcie obrad KM przez członka, który opuścił obrady przy wykorzystaniu środków porozumiewania się na odległość powoduje:</a:t>
            </a:r>
          </a:p>
          <a:p>
            <a:pPr marL="109728" indent="0">
              <a:buNone/>
            </a:pPr>
            <a:endParaRPr lang="pl-PL" sz="5500" b="1" dirty="0" smtClean="0"/>
          </a:p>
          <a:p>
            <a:r>
              <a:rPr lang="pl-PL" sz="5500" dirty="0"/>
              <a:t>o</a:t>
            </a:r>
            <a:r>
              <a:rPr lang="pl-PL" sz="5500" dirty="0" smtClean="0"/>
              <a:t>bniżenie rangi samego KM,</a:t>
            </a:r>
          </a:p>
          <a:p>
            <a:r>
              <a:rPr lang="pl-PL" sz="5500" dirty="0"/>
              <a:t>u</a:t>
            </a:r>
            <a:r>
              <a:rPr lang="pl-PL" sz="5500" dirty="0" smtClean="0"/>
              <a:t>sankcjonowanie </a:t>
            </a:r>
            <a:r>
              <a:rPr lang="pl-PL" sz="5500" dirty="0" smtClean="0"/>
              <a:t>lekceważenia podstawowych obowiązków przez członka KM</a:t>
            </a:r>
          </a:p>
          <a:p>
            <a:pPr marL="109728" indent="0">
              <a:buNone/>
            </a:pPr>
            <a:endParaRPr lang="pl-PL" sz="5500" b="1" dirty="0" smtClean="0"/>
          </a:p>
          <a:p>
            <a:pPr marL="109728" indent="0">
              <a:buNone/>
            </a:pPr>
            <a:r>
              <a:rPr lang="pl-PL" sz="5500" b="1" dirty="0" smtClean="0"/>
              <a:t>Nieuwzględnianie głosów wstrzymujących przy ich liczeniu powoduje:</a:t>
            </a:r>
          </a:p>
          <a:p>
            <a:pPr marL="109728" indent="0">
              <a:buNone/>
            </a:pPr>
            <a:endParaRPr lang="pl-PL" sz="5500" b="1" dirty="0" smtClean="0"/>
          </a:p>
          <a:p>
            <a:r>
              <a:rPr lang="pl-PL" sz="5500" dirty="0"/>
              <a:t>n</a:t>
            </a:r>
            <a:r>
              <a:rPr lang="pl-PL" sz="5500" dirty="0" smtClean="0"/>
              <a:t>iepotrzebny chaos,</a:t>
            </a:r>
          </a:p>
          <a:p>
            <a:r>
              <a:rPr lang="pl-PL" sz="5500" dirty="0" smtClean="0"/>
              <a:t>trudności </a:t>
            </a:r>
            <a:r>
              <a:rPr lang="pl-PL" sz="5500" dirty="0"/>
              <a:t>w</a:t>
            </a:r>
            <a:r>
              <a:rPr lang="pl-PL" sz="5500" dirty="0" smtClean="0"/>
              <a:t> ustalaniu kworum</a:t>
            </a:r>
          </a:p>
          <a:p>
            <a:endParaRPr lang="pl-PL" sz="5500" b="1" dirty="0" smtClean="0"/>
          </a:p>
          <a:p>
            <a:endParaRPr lang="pl-PL" sz="5500" dirty="0" smtClean="0"/>
          </a:p>
          <a:p>
            <a:pPr marL="109728" indent="0" algn="ctr">
              <a:buNone/>
            </a:pPr>
            <a:endParaRPr lang="pl-PL" sz="5500" i="1" dirty="0" smtClean="0"/>
          </a:p>
          <a:p>
            <a:pPr marL="109728" indent="0" algn="ctr">
              <a:buNone/>
            </a:pPr>
            <a:r>
              <a:rPr lang="pl-PL" sz="5500" i="1" dirty="0" smtClean="0"/>
              <a:t>(Kujawsko-Pomorskie) </a:t>
            </a:r>
          </a:p>
          <a:p>
            <a:pPr marL="109728" indent="0" algn="ctr">
              <a:buNone/>
            </a:pPr>
            <a:endParaRPr lang="pl-PL" i="1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 smtClean="0">
                <a:solidFill>
                  <a:srgbClr val="C00000"/>
                </a:solidFill>
              </a:rPr>
              <a:t>Sposób podejmowania decyzji</a:t>
            </a:r>
            <a:endParaRPr lang="pl-PL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31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pl-PL" sz="1600" b="1" dirty="0" smtClean="0"/>
              <a:t>Uznawanie za „szczególnie uzasadniony przypadek” do przeprowadzenia głosowania obiegowego faktu opuszczania posiedzenie stanowi</a:t>
            </a:r>
            <a:r>
              <a:rPr lang="pl-PL" sz="1600" dirty="0" smtClean="0"/>
              <a:t>:</a:t>
            </a:r>
          </a:p>
          <a:p>
            <a:r>
              <a:rPr lang="pl-PL" sz="1600" dirty="0"/>
              <a:t>p</a:t>
            </a:r>
            <a:r>
              <a:rPr lang="pl-PL" sz="1600" dirty="0" smtClean="0"/>
              <a:t>rzyzwolenie „na zrywanie” obrad bez konsekwencji,</a:t>
            </a:r>
          </a:p>
          <a:p>
            <a:r>
              <a:rPr lang="pl-PL" sz="1600" dirty="0"/>
              <a:t>n</a:t>
            </a:r>
            <a:r>
              <a:rPr lang="pl-PL" sz="1600" dirty="0" smtClean="0"/>
              <a:t>ieracjonalne wydatkowanie środków.                      </a:t>
            </a:r>
            <a:r>
              <a:rPr lang="pl-PL" sz="1600" i="1" dirty="0" smtClean="0"/>
              <a:t>(Warmińsko-Mazurskie)</a:t>
            </a:r>
          </a:p>
          <a:p>
            <a:pPr marL="109728" indent="0">
              <a:buNone/>
            </a:pPr>
            <a:endParaRPr lang="pl-PL" sz="1600" b="1" dirty="0" smtClean="0"/>
          </a:p>
          <a:p>
            <a:pPr marL="109728" indent="0">
              <a:buNone/>
            </a:pPr>
            <a:r>
              <a:rPr lang="pl-PL" sz="1600" b="1" dirty="0" smtClean="0"/>
              <a:t>Zapisywanie w dwóch różnych paragrafach tych samych treści powoduje:</a:t>
            </a:r>
          </a:p>
          <a:p>
            <a:r>
              <a:rPr lang="pl-PL" sz="1600" dirty="0" smtClean="0"/>
              <a:t>chaos informacyjny ,</a:t>
            </a:r>
          </a:p>
          <a:p>
            <a:r>
              <a:rPr lang="pl-PL" sz="1600" dirty="0"/>
              <a:t>n</a:t>
            </a:r>
            <a:r>
              <a:rPr lang="pl-PL" sz="1600" dirty="0" smtClean="0"/>
              <a:t>adanie większej rangi procedowaniu pisemnemu (14 dni) niż posiedzeniu KM (czas na pracę z materiałami 10 dni).                   </a:t>
            </a:r>
            <a:r>
              <a:rPr lang="pl-PL" sz="1600" i="1" dirty="0" smtClean="0"/>
              <a:t>(Kujawsko-Pomorskie)</a:t>
            </a:r>
          </a:p>
          <a:p>
            <a:pPr marL="109728" indent="0">
              <a:buNone/>
            </a:pPr>
            <a:endParaRPr lang="pl-PL" sz="1600" b="1" dirty="0" smtClean="0"/>
          </a:p>
          <a:p>
            <a:pPr marL="109728" indent="0">
              <a:buNone/>
            </a:pPr>
            <a:r>
              <a:rPr lang="pl-PL" sz="1600" b="1" dirty="0" smtClean="0"/>
              <a:t>Zapisywanie w jednym ustępie sposobu głosowania poprzez kartę do głosowania, a w innym wskazywanie trzech przesłanek, które są podstawą do uznania przyjęcia uchwały </a:t>
            </a:r>
            <a:r>
              <a:rPr lang="pl-PL" sz="1600" b="1" dirty="0" smtClean="0"/>
              <a:t>wskaz</a:t>
            </a:r>
            <a:r>
              <a:rPr lang="pl-PL" sz="1600" b="1" dirty="0" smtClean="0"/>
              <a:t>uje:</a:t>
            </a:r>
          </a:p>
          <a:p>
            <a:r>
              <a:rPr lang="pl-PL" sz="1600" dirty="0"/>
              <a:t>n</a:t>
            </a:r>
            <a:r>
              <a:rPr lang="pl-PL" sz="1600" dirty="0" smtClean="0"/>
              <a:t>a sprzeczność tych zapisów .                                                      </a:t>
            </a:r>
            <a:r>
              <a:rPr lang="pl-PL" sz="1600" i="1" dirty="0" smtClean="0"/>
              <a:t>(Łódzkie)</a:t>
            </a:r>
            <a:endParaRPr lang="pl-PL" sz="1600" dirty="0" smtClean="0"/>
          </a:p>
          <a:p>
            <a:endParaRPr lang="pl-PL" sz="1600" dirty="0"/>
          </a:p>
          <a:p>
            <a:endParaRPr lang="pl-PL" sz="16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 smtClean="0">
                <a:solidFill>
                  <a:srgbClr val="C00000"/>
                </a:solidFill>
              </a:rPr>
              <a:t>Głosowanie na odległość</a:t>
            </a:r>
            <a:endParaRPr lang="pl-PL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5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l-PL" b="1" dirty="0" smtClean="0"/>
              <a:t>Zapis mówiący o finansowaniu KM ze środków pomocy technicznej również RPO na lata 2007-2013 jest nieuprawniony:</a:t>
            </a:r>
          </a:p>
          <a:p>
            <a:pPr marL="109728" indent="0">
              <a:buNone/>
            </a:pPr>
            <a:endParaRPr lang="pl-PL" b="1" dirty="0" smtClean="0"/>
          </a:p>
          <a:p>
            <a:r>
              <a:rPr lang="pl-PL" dirty="0"/>
              <a:t>t</a:t>
            </a:r>
            <a:r>
              <a:rPr lang="pl-PL" dirty="0" smtClean="0"/>
              <a:t>ylko Podkomitet dla RPO 2007-2013 mógł by finansowany z tych środków,</a:t>
            </a:r>
          </a:p>
          <a:p>
            <a:r>
              <a:rPr lang="pl-PL" dirty="0"/>
              <a:t>r</a:t>
            </a:r>
            <a:r>
              <a:rPr lang="pl-PL" dirty="0" smtClean="0"/>
              <a:t>yzyko uznania takiego finansowania jako koszt niekwalifikowany.</a:t>
            </a:r>
          </a:p>
          <a:p>
            <a:pPr marL="109728" indent="0" algn="ctr">
              <a:buNone/>
            </a:pPr>
            <a:r>
              <a:rPr lang="pl-PL" i="1" dirty="0" smtClean="0"/>
              <a:t>(Warmińsko-Mazurskie)</a:t>
            </a:r>
            <a:endParaRPr lang="pl-PL" i="1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 smtClean="0">
                <a:solidFill>
                  <a:srgbClr val="C00000"/>
                </a:solidFill>
              </a:rPr>
              <a:t>Finansowanie funkcjonowania KM</a:t>
            </a:r>
            <a:endParaRPr lang="pl-PL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0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pl-PL" sz="1600" b="1" dirty="0" smtClean="0"/>
              <a:t>Uzależnienie szkoleń i ekspertyz od głosowania KM może spowodować:</a:t>
            </a:r>
          </a:p>
          <a:p>
            <a:r>
              <a:rPr lang="pl-PL" sz="1600" dirty="0"/>
              <a:t>b</a:t>
            </a:r>
            <a:r>
              <a:rPr lang="pl-PL" sz="1600" dirty="0" smtClean="0"/>
              <a:t>rak zrozumienia dla potrzeb i obiektywizmu przy podejmowaniu decyzji,</a:t>
            </a:r>
          </a:p>
          <a:p>
            <a:r>
              <a:rPr lang="pl-PL" sz="1600" dirty="0"/>
              <a:t>n</a:t>
            </a:r>
            <a:r>
              <a:rPr lang="pl-PL" sz="1600" dirty="0" smtClean="0"/>
              <a:t>iemożność podjęcia decyzji z powodu braku kworum. </a:t>
            </a:r>
          </a:p>
          <a:p>
            <a:pPr marL="109728" indent="0" algn="r">
              <a:buNone/>
            </a:pPr>
            <a:r>
              <a:rPr lang="pl-PL" sz="1400" i="1" dirty="0" smtClean="0"/>
              <a:t>(Świętokrzyskie, Lubelskie, Lubuskie)</a:t>
            </a:r>
          </a:p>
          <a:p>
            <a:pPr marL="109728" indent="0">
              <a:buNone/>
            </a:pPr>
            <a:r>
              <a:rPr lang="pl-PL" sz="1600" b="1" dirty="0" smtClean="0"/>
              <a:t>Przyznanie limitu na szkolenia i ekspertyzy grupie roboczej z pominięciem partnerów spoza administracji jest:</a:t>
            </a:r>
          </a:p>
          <a:p>
            <a:r>
              <a:rPr lang="pl-PL" sz="1600" dirty="0"/>
              <a:t>n</a:t>
            </a:r>
            <a:r>
              <a:rPr lang="pl-PL" sz="1600" dirty="0" smtClean="0"/>
              <a:t>iezrozumiałe i niepokojące.                                                    </a:t>
            </a:r>
            <a:r>
              <a:rPr lang="pl-PL" sz="1600" i="1" dirty="0" smtClean="0"/>
              <a:t>(Dolnośląskie)</a:t>
            </a:r>
          </a:p>
          <a:p>
            <a:pPr marL="109728" indent="0">
              <a:buNone/>
            </a:pPr>
            <a:r>
              <a:rPr lang="pl-PL" sz="1600" b="1" dirty="0" smtClean="0"/>
              <a:t>Uzależnienie organizacji szkoleń lub ekspertyzy od złożenia wniosku co najmniej 3 członków, z jednoczesnym zapisem, że w sprawie ekspertyz ma być przeprowadzone głosowanie:</a:t>
            </a:r>
          </a:p>
          <a:p>
            <a:r>
              <a:rPr lang="pl-PL" sz="1600" dirty="0"/>
              <a:t>n</a:t>
            </a:r>
            <a:r>
              <a:rPr lang="pl-PL" sz="1600" dirty="0" smtClean="0"/>
              <a:t>ie zabezpiecza możliwości korzystania ze szkoleń i ekspertyz partnerom spoza administracji.                                                                          (</a:t>
            </a:r>
            <a:r>
              <a:rPr lang="pl-PL" sz="1600" i="1" dirty="0" smtClean="0"/>
              <a:t>Śląskie)</a:t>
            </a:r>
          </a:p>
          <a:p>
            <a:pPr marL="109728" indent="0">
              <a:buNone/>
            </a:pPr>
            <a:r>
              <a:rPr lang="pl-PL" sz="1600" b="1" u="sng" dirty="0" smtClean="0"/>
              <a:t>Dopuszczenie</a:t>
            </a:r>
            <a:r>
              <a:rPr lang="pl-PL" sz="1600" b="1" dirty="0" smtClean="0"/>
              <a:t> możliwości przeznaczania środków finansowych na realizację szkoleń i ekspertyz dla partnerów spoza administracji:</a:t>
            </a:r>
          </a:p>
          <a:p>
            <a:r>
              <a:rPr lang="pl-PL" sz="1600" dirty="0"/>
              <a:t>w</a:t>
            </a:r>
            <a:r>
              <a:rPr lang="pl-PL" sz="1600" dirty="0" smtClean="0"/>
              <a:t> żaden sposób nie zabezpiecza możliwości korzystania ze szkoleń i ekspertyz partnerom spoza administracji.                                    </a:t>
            </a:r>
            <a:r>
              <a:rPr lang="pl-PL" sz="1600" i="1" dirty="0" smtClean="0"/>
              <a:t>(Pomorskie)</a:t>
            </a:r>
            <a:endParaRPr lang="pl-PL" sz="1600" dirty="0" smtClean="0"/>
          </a:p>
          <a:p>
            <a:pPr marL="109728" indent="0">
              <a:buNone/>
            </a:pPr>
            <a:endParaRPr lang="pl-PL" sz="1600" dirty="0" smtClean="0"/>
          </a:p>
          <a:p>
            <a:pPr marL="109728" indent="0">
              <a:buNone/>
            </a:pPr>
            <a:endParaRPr lang="pl-PL" sz="16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C00000"/>
                </a:solidFill>
              </a:rPr>
              <a:t>Szkolenia i ekspertyzy dla partnerów spoza administracji</a:t>
            </a:r>
            <a:endParaRPr lang="pl-PL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93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pl-PL" sz="2000" b="1" dirty="0" smtClean="0"/>
              <a:t>Uzależnienie refundacji kosztów podróży od miejsca jej rozpoczęcia i zakończenia ze wskazaniem, iż ma to być siedziba instytucji delegującej członka/ zastępcę do KM jest:</a:t>
            </a:r>
          </a:p>
          <a:p>
            <a:r>
              <a:rPr lang="pl-PL" sz="2000" dirty="0"/>
              <a:t>n</a:t>
            </a:r>
            <a:r>
              <a:rPr lang="pl-PL" sz="2000" dirty="0" smtClean="0"/>
              <a:t>arażeniem danej osoby na dodatkowe koszty,</a:t>
            </a:r>
          </a:p>
          <a:p>
            <a:r>
              <a:rPr lang="pl-PL" sz="2000" dirty="0"/>
              <a:t>w</a:t>
            </a:r>
            <a:r>
              <a:rPr lang="pl-PL" sz="2000" dirty="0" smtClean="0"/>
              <a:t>ydłużeniem czasu podróży.                           </a:t>
            </a:r>
            <a:r>
              <a:rPr lang="pl-PL" sz="2000" i="1" dirty="0" smtClean="0"/>
              <a:t>(Mazowieckie)</a:t>
            </a:r>
          </a:p>
          <a:p>
            <a:pPr marL="109728" indent="0">
              <a:buNone/>
            </a:pPr>
            <a:endParaRPr lang="pl-PL" sz="2000" b="1" dirty="0" smtClean="0"/>
          </a:p>
          <a:p>
            <a:pPr marL="109728" indent="0">
              <a:buNone/>
            </a:pPr>
            <a:r>
              <a:rPr lang="pl-PL" sz="2000" b="1" dirty="0" smtClean="0"/>
              <a:t>Uznanie kosztów biletów komunikacji miejskiej za koszt niekwalifikowany w zestawieniu możliwości rozliczania samochodów  jest:</a:t>
            </a:r>
          </a:p>
          <a:p>
            <a:r>
              <a:rPr lang="pl-PL" sz="2000" dirty="0" smtClean="0"/>
              <a:t>niedochowaniem staranności w równym traktowaniu członków komitetu.</a:t>
            </a:r>
          </a:p>
          <a:p>
            <a:pPr marL="109728" indent="0" algn="r">
              <a:buNone/>
            </a:pPr>
            <a:r>
              <a:rPr lang="pl-PL" sz="2000" i="1" dirty="0" smtClean="0"/>
              <a:t>(Mazowieckie, Zachodniopomorskie, Łódzkie)</a:t>
            </a:r>
            <a:r>
              <a:rPr lang="pl-PL" sz="2000" dirty="0" smtClean="0"/>
              <a:t> </a:t>
            </a:r>
            <a:endParaRPr lang="pl-PL" sz="2000" dirty="0"/>
          </a:p>
          <a:p>
            <a:pPr marL="109728" indent="0">
              <a:buNone/>
            </a:pPr>
            <a:endParaRPr lang="pl-PL" sz="2000" dirty="0" smtClean="0"/>
          </a:p>
          <a:p>
            <a:endParaRPr lang="pl-PL" sz="2000" b="1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>
                <a:solidFill>
                  <a:srgbClr val="C00000"/>
                </a:solidFill>
              </a:rPr>
              <a:t>Refundacja kosztów przejazdu</a:t>
            </a:r>
            <a:endParaRPr lang="pl-PL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69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dirty="0" smtClean="0">
                <a:solidFill>
                  <a:srgbClr val="336699"/>
                </a:solidFill>
              </a:rPr>
              <a:t>Wskazanym jest dokonanie przeglądu regulaminów komitetów monitorujących regionalnych programów operacyjnych we wskazanych województwach i przeprowadzenie dyskusji w szczególności nad wykazanymi kontrowersyjnymi rozwiązaniami.</a:t>
            </a:r>
          </a:p>
          <a:p>
            <a:pPr marL="109728" indent="0">
              <a:buNone/>
            </a:pPr>
            <a:endParaRPr lang="pl-PL" dirty="0" smtClean="0">
              <a:solidFill>
                <a:srgbClr val="336699"/>
              </a:solidFill>
            </a:endParaRPr>
          </a:p>
          <a:p>
            <a:r>
              <a:rPr lang="pl-PL" dirty="0" smtClean="0">
                <a:solidFill>
                  <a:srgbClr val="336699"/>
                </a:solidFill>
              </a:rPr>
              <a:t>Jednym z  rozwiązań mogłoby być powołanie grup roboczych, które przeprowadziłaby tę pracę i wyniki przedstawiły na posiedzeniach komitetów monitorujących</a:t>
            </a:r>
            <a:endParaRPr lang="pl-PL" dirty="0">
              <a:solidFill>
                <a:srgbClr val="336699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336699"/>
                </a:solidFill>
              </a:rPr>
              <a:t>Rekomendacja</a:t>
            </a:r>
            <a:endParaRPr lang="pl-PL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80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pl-PL" dirty="0" smtClean="0"/>
          </a:p>
          <a:p>
            <a:pPr marL="109728" indent="0">
              <a:buNone/>
            </a:pPr>
            <a:endParaRPr lang="pl-PL" dirty="0"/>
          </a:p>
          <a:p>
            <a:pPr marL="109728" indent="0">
              <a:buNone/>
            </a:pPr>
            <a:endParaRPr lang="pl-PL" dirty="0" smtClean="0"/>
          </a:p>
          <a:p>
            <a:pPr marL="109728" indent="0">
              <a:buNone/>
            </a:pPr>
            <a:endParaRPr lang="pl-PL" dirty="0"/>
          </a:p>
          <a:p>
            <a:pPr marL="109728" indent="0" algn="ctr">
              <a:buNone/>
            </a:pPr>
            <a:r>
              <a:rPr lang="pl-PL" b="1" i="1" dirty="0" smtClean="0">
                <a:solidFill>
                  <a:srgbClr val="336699"/>
                </a:solidFill>
              </a:rPr>
              <a:t>Dziękuję za uwagę</a:t>
            </a:r>
          </a:p>
          <a:p>
            <a:pPr marL="109728" indent="0" algn="ctr">
              <a:buNone/>
            </a:pPr>
            <a:endParaRPr lang="pl-PL" b="1" i="1" dirty="0">
              <a:solidFill>
                <a:srgbClr val="336699"/>
              </a:solidFill>
            </a:endParaRPr>
          </a:p>
          <a:p>
            <a:pPr marL="109728" indent="0" algn="r">
              <a:buNone/>
            </a:pPr>
            <a:r>
              <a:rPr lang="pl-PL" sz="1800" b="1" i="1" dirty="0" smtClean="0">
                <a:solidFill>
                  <a:srgbClr val="336699"/>
                </a:solidFill>
              </a:rPr>
              <a:t>Elżbieta Wielg</a:t>
            </a:r>
          </a:p>
          <a:p>
            <a:pPr marL="109728" indent="0" algn="r">
              <a:buNone/>
            </a:pPr>
            <a:r>
              <a:rPr lang="pl-PL" sz="1800" b="1" i="1" dirty="0" smtClean="0">
                <a:solidFill>
                  <a:srgbClr val="336699"/>
                </a:solidFill>
              </a:rPr>
              <a:t>e.wielg@solidarnosc.org.pl</a:t>
            </a:r>
            <a:endParaRPr lang="pl-PL" sz="1800" b="1" i="1" dirty="0">
              <a:solidFill>
                <a:srgbClr val="336699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pl-PL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51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336699"/>
                </a:solidFill>
              </a:rPr>
              <a:t>W 12 regulaminach znaleziono przykłady dobrych rozwiązań;</a:t>
            </a:r>
          </a:p>
          <a:p>
            <a:pPr marL="109728" indent="0">
              <a:buNone/>
            </a:pPr>
            <a:endParaRPr lang="pl-PL" dirty="0" smtClean="0">
              <a:solidFill>
                <a:srgbClr val="336699"/>
              </a:solidFill>
            </a:endParaRPr>
          </a:p>
          <a:p>
            <a:r>
              <a:rPr lang="pl-PL" dirty="0" smtClean="0">
                <a:solidFill>
                  <a:srgbClr val="336699"/>
                </a:solidFill>
              </a:rPr>
              <a:t>Są to regulaminy KM RPO z województw: </a:t>
            </a:r>
          </a:p>
          <a:p>
            <a:pPr marL="109728" indent="0">
              <a:buNone/>
            </a:pPr>
            <a:endParaRPr lang="pl-PL" dirty="0">
              <a:solidFill>
                <a:srgbClr val="336699"/>
              </a:solidFill>
            </a:endParaRPr>
          </a:p>
          <a:p>
            <a:pPr marL="109728" indent="0">
              <a:buNone/>
            </a:pPr>
            <a:r>
              <a:rPr lang="pl-PL" dirty="0" smtClean="0">
                <a:solidFill>
                  <a:srgbClr val="336699"/>
                </a:solidFill>
              </a:rPr>
              <a:t>Wielkopolskie, Warmińsko-Mazurskie, Śląskie Podlaskie, Małopolskie, Świętokrzyskie, Lubelskie, Lubuskie, Dolnośląskie, Łódzkie, Podkarpackie, Opolskie</a:t>
            </a:r>
            <a:r>
              <a:rPr lang="pl-PL" dirty="0" smtClean="0"/>
              <a:t>.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B050"/>
                </a:solidFill>
              </a:rPr>
              <a:t>Przykłady dobrych rozwiązań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7748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pl-PL" sz="2400" dirty="0">
                <a:solidFill>
                  <a:srgbClr val="336699"/>
                </a:solidFill>
              </a:rPr>
              <a:t>w</a:t>
            </a:r>
            <a:r>
              <a:rPr lang="pl-PL" sz="2400" dirty="0" smtClean="0">
                <a:solidFill>
                  <a:srgbClr val="336699"/>
                </a:solidFill>
              </a:rPr>
              <a:t>pisanie do zadań lub prowadzenie działań promujących zasadę </a:t>
            </a:r>
            <a:r>
              <a:rPr lang="pl-PL" sz="2400" dirty="0" smtClean="0">
                <a:solidFill>
                  <a:srgbClr val="336699"/>
                </a:solidFill>
              </a:rPr>
              <a:t>partnerstwa, </a:t>
            </a:r>
          </a:p>
          <a:p>
            <a:pPr marL="109728" indent="0">
              <a:buNone/>
            </a:pPr>
            <a:r>
              <a:rPr lang="pl-PL" sz="2400" i="1" dirty="0">
                <a:solidFill>
                  <a:srgbClr val="336699"/>
                </a:solidFill>
              </a:rPr>
              <a:t> </a:t>
            </a:r>
            <a:r>
              <a:rPr lang="pl-PL" sz="2400" i="1" dirty="0" smtClean="0">
                <a:solidFill>
                  <a:srgbClr val="336699"/>
                </a:solidFill>
              </a:rPr>
              <a:t>                                                 </a:t>
            </a:r>
            <a:r>
              <a:rPr lang="pl-PL" sz="2400" i="1" dirty="0" smtClean="0">
                <a:solidFill>
                  <a:srgbClr val="336699"/>
                </a:solidFill>
              </a:rPr>
              <a:t>(</a:t>
            </a:r>
            <a:r>
              <a:rPr lang="pl-PL" sz="2400" i="1" dirty="0" smtClean="0">
                <a:solidFill>
                  <a:srgbClr val="336699"/>
                </a:solidFill>
              </a:rPr>
              <a:t>Wielkopolskie, Lubuskie</a:t>
            </a:r>
            <a:r>
              <a:rPr lang="pl-PL" sz="2400" i="1" dirty="0" smtClean="0">
                <a:solidFill>
                  <a:srgbClr val="336699"/>
                </a:solidFill>
              </a:rPr>
              <a:t>)</a:t>
            </a:r>
            <a:endParaRPr lang="pl-PL" sz="2400" i="1" dirty="0" smtClean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rgbClr val="336699"/>
                </a:solidFill>
              </a:rPr>
              <a:t>Przywołanie </a:t>
            </a:r>
            <a:r>
              <a:rPr lang="pl-PL" sz="2400" dirty="0" smtClean="0">
                <a:solidFill>
                  <a:srgbClr val="336699"/>
                </a:solidFill>
              </a:rPr>
              <a:t>wytycznych w zakresie realizacji zasady </a:t>
            </a:r>
            <a:r>
              <a:rPr lang="pl-PL" sz="2400" dirty="0" smtClean="0">
                <a:solidFill>
                  <a:srgbClr val="336699"/>
                </a:solidFill>
              </a:rPr>
              <a:t>partnerstwa,                      </a:t>
            </a:r>
            <a:r>
              <a:rPr lang="pl-PL" sz="2400" i="1" dirty="0" smtClean="0">
                <a:solidFill>
                  <a:srgbClr val="336699"/>
                </a:solidFill>
              </a:rPr>
              <a:t>(</a:t>
            </a:r>
            <a:r>
              <a:rPr lang="pl-PL" sz="2400" i="1" dirty="0" smtClean="0">
                <a:solidFill>
                  <a:srgbClr val="336699"/>
                </a:solidFill>
              </a:rPr>
              <a:t>Małopolskie, Świętokrzyskie</a:t>
            </a:r>
            <a:r>
              <a:rPr lang="pl-PL" sz="2400" dirty="0" smtClean="0">
                <a:solidFill>
                  <a:srgbClr val="336699"/>
                </a:solidFill>
              </a:rPr>
              <a:t>)</a:t>
            </a:r>
            <a:endParaRPr lang="pl-PL" sz="2400" dirty="0" smtClean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400" dirty="0" smtClean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rgbClr val="336699"/>
                </a:solidFill>
              </a:rPr>
              <a:t>Wskazanie środowisk, z których są przedstawiciele spoza </a:t>
            </a:r>
            <a:r>
              <a:rPr lang="pl-PL" sz="2400" dirty="0" smtClean="0">
                <a:solidFill>
                  <a:srgbClr val="336699"/>
                </a:solidFill>
              </a:rPr>
              <a:t>administracji,                                </a:t>
            </a:r>
            <a:r>
              <a:rPr lang="pl-PL" sz="2400" i="1" dirty="0" smtClean="0">
                <a:solidFill>
                  <a:srgbClr val="336699"/>
                </a:solidFill>
              </a:rPr>
              <a:t>(</a:t>
            </a:r>
            <a:r>
              <a:rPr lang="pl-PL" sz="2400" i="1" dirty="0" smtClean="0">
                <a:solidFill>
                  <a:srgbClr val="336699"/>
                </a:solidFill>
              </a:rPr>
              <a:t>Podkarpackie</a:t>
            </a:r>
            <a:r>
              <a:rPr lang="pl-PL" sz="2400" i="1" dirty="0" smtClean="0">
                <a:solidFill>
                  <a:srgbClr val="336699"/>
                </a:solidFill>
              </a:rPr>
              <a:t>)</a:t>
            </a:r>
            <a:endParaRPr lang="pl-PL" sz="2400" i="1" dirty="0" smtClean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400" i="1" dirty="0" smtClean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400" dirty="0">
                <a:solidFill>
                  <a:srgbClr val="336699"/>
                </a:solidFill>
              </a:rPr>
              <a:t>p</a:t>
            </a:r>
            <a:r>
              <a:rPr lang="pl-PL" sz="2400" dirty="0" smtClean="0">
                <a:solidFill>
                  <a:srgbClr val="336699"/>
                </a:solidFill>
              </a:rPr>
              <a:t>odawanie do 31.10 danego roku informacji na temat przewidywanego planu posiedzeń </a:t>
            </a:r>
            <a:r>
              <a:rPr lang="pl-PL" sz="2400" dirty="0" smtClean="0">
                <a:solidFill>
                  <a:srgbClr val="336699"/>
                </a:solidFill>
              </a:rPr>
              <a:t>KM,           </a:t>
            </a:r>
            <a:r>
              <a:rPr lang="pl-PL" sz="2400" i="1" dirty="0" smtClean="0">
                <a:solidFill>
                  <a:srgbClr val="336699"/>
                </a:solidFill>
              </a:rPr>
              <a:t>(</a:t>
            </a:r>
            <a:r>
              <a:rPr lang="pl-PL" sz="2400" i="1" dirty="0" smtClean="0">
                <a:solidFill>
                  <a:srgbClr val="336699"/>
                </a:solidFill>
              </a:rPr>
              <a:t>Lubuskie)</a:t>
            </a:r>
          </a:p>
          <a:p>
            <a:pPr>
              <a:buFont typeface="Wingdings" panose="05000000000000000000" pitchFamily="2" charset="2"/>
              <a:buChar char="q"/>
            </a:pPr>
            <a:endParaRPr lang="pl-PL" sz="2400" i="1" dirty="0" smtClean="0">
              <a:solidFill>
                <a:srgbClr val="336699"/>
              </a:solidFill>
            </a:endParaRPr>
          </a:p>
          <a:p>
            <a:endParaRPr lang="pl-PL" dirty="0" smtClean="0"/>
          </a:p>
          <a:p>
            <a:pPr marL="109728" indent="0"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00B050"/>
                </a:solidFill>
              </a:rPr>
              <a:t>Przykłady dobrych rozwiązań</a:t>
            </a: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43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pl-PL" sz="2800" dirty="0">
                <a:solidFill>
                  <a:srgbClr val="336699"/>
                </a:solidFill>
              </a:rPr>
              <a:t>p</a:t>
            </a:r>
            <a:r>
              <a:rPr lang="pl-PL" sz="2800" dirty="0" smtClean="0">
                <a:solidFill>
                  <a:srgbClr val="336699"/>
                </a:solidFill>
              </a:rPr>
              <a:t>rzekazywanie dokumentów w terminie 15 dni roboczych przed </a:t>
            </a:r>
            <a:r>
              <a:rPr lang="pl-PL" sz="2800" dirty="0" smtClean="0">
                <a:solidFill>
                  <a:srgbClr val="336699"/>
                </a:solidFill>
              </a:rPr>
              <a:t>KM,                       </a:t>
            </a:r>
            <a:r>
              <a:rPr lang="pl-PL" sz="2800" i="1" dirty="0" smtClean="0">
                <a:solidFill>
                  <a:srgbClr val="336699"/>
                </a:solidFill>
              </a:rPr>
              <a:t>(</a:t>
            </a:r>
            <a:r>
              <a:rPr lang="pl-PL" sz="2800" i="1" dirty="0" smtClean="0">
                <a:solidFill>
                  <a:srgbClr val="336699"/>
                </a:solidFill>
              </a:rPr>
              <a:t>Podlaskie</a:t>
            </a:r>
            <a:r>
              <a:rPr lang="pl-PL" sz="2800" i="1" dirty="0" smtClean="0">
                <a:solidFill>
                  <a:srgbClr val="336699"/>
                </a:solidFill>
              </a:rPr>
              <a:t>)</a:t>
            </a:r>
            <a:endParaRPr lang="pl-PL" sz="2800" i="1" dirty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800" dirty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800" dirty="0" smtClean="0">
                <a:solidFill>
                  <a:srgbClr val="336699"/>
                </a:solidFill>
              </a:rPr>
              <a:t> zagwarantowanie usługi asystenckiej i równego dostępu do informacji dla osób z niepełnosprawnościami różnego </a:t>
            </a:r>
            <a:r>
              <a:rPr lang="pl-PL" sz="2800" dirty="0" smtClean="0">
                <a:solidFill>
                  <a:srgbClr val="336699"/>
                </a:solidFill>
              </a:rPr>
              <a:t>typu, </a:t>
            </a:r>
            <a:r>
              <a:rPr lang="pl-PL" sz="2800" i="1" dirty="0" smtClean="0">
                <a:solidFill>
                  <a:srgbClr val="336699"/>
                </a:solidFill>
              </a:rPr>
              <a:t>(Świętokrzyskie, Lubelskie, Lubuskie, Opolskie</a:t>
            </a:r>
            <a:r>
              <a:rPr lang="pl-PL" sz="2800" dirty="0" smtClean="0">
                <a:solidFill>
                  <a:srgbClr val="336699"/>
                </a:solidFill>
              </a:rPr>
              <a:t>) </a:t>
            </a:r>
            <a:endParaRPr lang="pl-PL" sz="2800" dirty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800" dirty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800" dirty="0">
                <a:solidFill>
                  <a:srgbClr val="336699"/>
                </a:solidFill>
              </a:rPr>
              <a:t>z</a:t>
            </a:r>
            <a:r>
              <a:rPr lang="pl-PL" sz="2800" dirty="0" smtClean="0">
                <a:solidFill>
                  <a:srgbClr val="336699"/>
                </a:solidFill>
              </a:rPr>
              <a:t>apewnienie możliwości udziału w posiedzeniach KM osobom z niepełnosprawnościami różnego </a:t>
            </a:r>
            <a:r>
              <a:rPr lang="pl-PL" sz="2800" dirty="0" smtClean="0">
                <a:solidFill>
                  <a:srgbClr val="336699"/>
                </a:solidFill>
              </a:rPr>
              <a:t>typu, </a:t>
            </a:r>
          </a:p>
          <a:p>
            <a:pPr marL="109728" indent="0">
              <a:buNone/>
            </a:pPr>
            <a:r>
              <a:rPr lang="pl-PL" sz="2800" i="1" dirty="0">
                <a:solidFill>
                  <a:srgbClr val="336699"/>
                </a:solidFill>
              </a:rPr>
              <a:t> </a:t>
            </a:r>
            <a:r>
              <a:rPr lang="pl-PL" sz="2800" i="1" dirty="0" smtClean="0">
                <a:solidFill>
                  <a:srgbClr val="336699"/>
                </a:solidFill>
              </a:rPr>
              <a:t>                 </a:t>
            </a:r>
            <a:r>
              <a:rPr lang="pl-PL" sz="2800" i="1" dirty="0" smtClean="0">
                <a:solidFill>
                  <a:srgbClr val="336699"/>
                </a:solidFill>
              </a:rPr>
              <a:t>(</a:t>
            </a:r>
            <a:r>
              <a:rPr lang="pl-PL" sz="2800" i="1" dirty="0" smtClean="0">
                <a:solidFill>
                  <a:srgbClr val="336699"/>
                </a:solidFill>
              </a:rPr>
              <a:t>Śląskie, Podkarpackie, Dolnośląskie)</a:t>
            </a:r>
          </a:p>
          <a:p>
            <a:pPr marL="109728" indent="0">
              <a:buNone/>
            </a:pPr>
            <a:endParaRPr lang="pl-PL" sz="2800" i="1" dirty="0">
              <a:solidFill>
                <a:srgbClr val="336699"/>
              </a:solidFill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B050"/>
                </a:solidFill>
              </a:rPr>
              <a:t>Przykłady dobrych rozwiązań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712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pl-PL" sz="2300" dirty="0">
                <a:solidFill>
                  <a:srgbClr val="336699"/>
                </a:solidFill>
              </a:rPr>
              <a:t>o</a:t>
            </a:r>
            <a:r>
              <a:rPr lang="pl-PL" sz="2300" dirty="0" smtClean="0">
                <a:solidFill>
                  <a:srgbClr val="336699"/>
                </a:solidFill>
              </a:rPr>
              <a:t>kreślenie liczebności grupy roboczej na poziomie do 7 lub do 10 </a:t>
            </a:r>
            <a:r>
              <a:rPr lang="pl-PL" sz="2300" dirty="0" smtClean="0">
                <a:solidFill>
                  <a:srgbClr val="336699"/>
                </a:solidFill>
              </a:rPr>
              <a:t>osób,                                            </a:t>
            </a:r>
            <a:r>
              <a:rPr lang="pl-PL" sz="2300" i="1" dirty="0" smtClean="0">
                <a:solidFill>
                  <a:srgbClr val="336699"/>
                </a:solidFill>
              </a:rPr>
              <a:t>(</a:t>
            </a:r>
            <a:r>
              <a:rPr lang="pl-PL" sz="2300" i="1" dirty="0" smtClean="0">
                <a:solidFill>
                  <a:srgbClr val="336699"/>
                </a:solidFill>
              </a:rPr>
              <a:t>Opolskie, Małopolskie, Lubelskie</a:t>
            </a:r>
            <a:r>
              <a:rPr lang="pl-PL" sz="2300" i="1" dirty="0" smtClean="0">
                <a:solidFill>
                  <a:srgbClr val="336699"/>
                </a:solidFill>
              </a:rPr>
              <a:t>)</a:t>
            </a:r>
            <a:endParaRPr lang="pl-PL" sz="2300" i="1" dirty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300" dirty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300" dirty="0">
                <a:solidFill>
                  <a:srgbClr val="336699"/>
                </a:solidFill>
              </a:rPr>
              <a:t> </a:t>
            </a:r>
            <a:r>
              <a:rPr lang="pl-PL" sz="2300" dirty="0" smtClean="0">
                <a:solidFill>
                  <a:srgbClr val="336699"/>
                </a:solidFill>
              </a:rPr>
              <a:t> wskazanie miejsca rozpoczęcia podróży: siedziba instytucji lub miejsce </a:t>
            </a:r>
            <a:r>
              <a:rPr lang="pl-PL" sz="2300" dirty="0" smtClean="0">
                <a:solidFill>
                  <a:srgbClr val="336699"/>
                </a:solidFill>
              </a:rPr>
              <a:t>zamieszkania,                                                  </a:t>
            </a:r>
            <a:r>
              <a:rPr lang="pl-PL" sz="2300" i="1" dirty="0" smtClean="0">
                <a:solidFill>
                  <a:srgbClr val="336699"/>
                </a:solidFill>
              </a:rPr>
              <a:t>(</a:t>
            </a:r>
            <a:r>
              <a:rPr lang="pl-PL" sz="2300" i="1" dirty="0" smtClean="0">
                <a:solidFill>
                  <a:srgbClr val="336699"/>
                </a:solidFill>
              </a:rPr>
              <a:t>Małopolskie</a:t>
            </a:r>
            <a:r>
              <a:rPr lang="pl-PL" sz="2300" i="1" dirty="0" smtClean="0">
                <a:solidFill>
                  <a:srgbClr val="336699"/>
                </a:solidFill>
              </a:rPr>
              <a:t>)</a:t>
            </a:r>
            <a:endParaRPr lang="pl-PL" sz="2300" i="1" dirty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300" dirty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300" dirty="0" smtClean="0">
                <a:solidFill>
                  <a:srgbClr val="336699"/>
                </a:solidFill>
              </a:rPr>
              <a:t> niezwracanie kosztów podróży/noclegów tym, którzy opuszczą posiedzenie przed zakończeniem głosowań nad wszystkimi przewidzianymi </a:t>
            </a:r>
            <a:r>
              <a:rPr lang="pl-PL" sz="2300" dirty="0" smtClean="0">
                <a:solidFill>
                  <a:srgbClr val="336699"/>
                </a:solidFill>
              </a:rPr>
              <a:t>uchwałami,                                               </a:t>
            </a:r>
            <a:r>
              <a:rPr lang="pl-PL" sz="2300" i="1" dirty="0" smtClean="0">
                <a:solidFill>
                  <a:srgbClr val="336699"/>
                </a:solidFill>
              </a:rPr>
              <a:t>(</a:t>
            </a:r>
            <a:r>
              <a:rPr lang="pl-PL" sz="2300" i="1" dirty="0" smtClean="0">
                <a:solidFill>
                  <a:srgbClr val="336699"/>
                </a:solidFill>
              </a:rPr>
              <a:t>Lubuskie</a:t>
            </a:r>
            <a:r>
              <a:rPr lang="pl-PL" sz="2300" i="1" dirty="0" smtClean="0">
                <a:solidFill>
                  <a:srgbClr val="336699"/>
                </a:solidFill>
              </a:rPr>
              <a:t>)</a:t>
            </a:r>
            <a:endParaRPr lang="pl-PL" sz="2300" i="1" dirty="0" smtClean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300" i="1" dirty="0" smtClean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300" dirty="0">
                <a:solidFill>
                  <a:srgbClr val="336699"/>
                </a:solidFill>
              </a:rPr>
              <a:t>r</a:t>
            </a:r>
            <a:r>
              <a:rPr lang="pl-PL" sz="2300" dirty="0" smtClean="0">
                <a:solidFill>
                  <a:srgbClr val="336699"/>
                </a:solidFill>
              </a:rPr>
              <a:t>ozliczanie kosztów przejazdu środkami niepublicznymi do wysokości kosztów dojazdu środkami </a:t>
            </a:r>
            <a:r>
              <a:rPr lang="pl-PL" sz="2300" dirty="0" smtClean="0">
                <a:solidFill>
                  <a:srgbClr val="336699"/>
                </a:solidFill>
              </a:rPr>
              <a:t>publicznymi, </a:t>
            </a:r>
          </a:p>
          <a:p>
            <a:pPr marL="109728" indent="0">
              <a:buNone/>
            </a:pPr>
            <a:r>
              <a:rPr lang="pl-PL" sz="2300" i="1" dirty="0">
                <a:solidFill>
                  <a:srgbClr val="336699"/>
                </a:solidFill>
              </a:rPr>
              <a:t> </a:t>
            </a:r>
            <a:r>
              <a:rPr lang="pl-PL" sz="2300" i="1" dirty="0" smtClean="0">
                <a:solidFill>
                  <a:srgbClr val="336699"/>
                </a:solidFill>
              </a:rPr>
              <a:t>                                                                    </a:t>
            </a:r>
            <a:r>
              <a:rPr lang="pl-PL" sz="2300" i="1" dirty="0" smtClean="0">
                <a:solidFill>
                  <a:srgbClr val="336699"/>
                </a:solidFill>
              </a:rPr>
              <a:t>(</a:t>
            </a:r>
            <a:r>
              <a:rPr lang="pl-PL" sz="2300" i="1" dirty="0" smtClean="0">
                <a:solidFill>
                  <a:srgbClr val="336699"/>
                </a:solidFill>
              </a:rPr>
              <a:t>Wielkopolskie, Lubelskie</a:t>
            </a:r>
            <a:r>
              <a:rPr lang="pl-PL" sz="2300" i="1" dirty="0" smtClean="0">
                <a:solidFill>
                  <a:srgbClr val="336699"/>
                </a:solidFill>
              </a:rPr>
              <a:t>)</a:t>
            </a:r>
            <a:endParaRPr lang="pl-PL" sz="2300" i="1" dirty="0" smtClean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300" i="1" dirty="0" smtClean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300" dirty="0">
                <a:solidFill>
                  <a:srgbClr val="336699"/>
                </a:solidFill>
              </a:rPr>
              <a:t>m</a:t>
            </a:r>
            <a:r>
              <a:rPr lang="pl-PL" sz="2300" dirty="0" smtClean="0">
                <a:solidFill>
                  <a:srgbClr val="336699"/>
                </a:solidFill>
              </a:rPr>
              <a:t>ożliwość rozliczania biletów </a:t>
            </a:r>
            <a:r>
              <a:rPr lang="pl-PL" sz="2300" dirty="0" smtClean="0">
                <a:solidFill>
                  <a:srgbClr val="336699"/>
                </a:solidFill>
              </a:rPr>
              <a:t>miejskich,                      </a:t>
            </a:r>
            <a:r>
              <a:rPr lang="pl-PL" sz="2300" i="1" dirty="0" smtClean="0">
                <a:solidFill>
                  <a:srgbClr val="336699"/>
                </a:solidFill>
              </a:rPr>
              <a:t>(</a:t>
            </a:r>
            <a:r>
              <a:rPr lang="pl-PL" sz="2300" i="1" dirty="0" smtClean="0">
                <a:solidFill>
                  <a:srgbClr val="336699"/>
                </a:solidFill>
              </a:rPr>
              <a:t>Małopolskie)</a:t>
            </a:r>
          </a:p>
          <a:p>
            <a:pPr marL="109728" indent="0">
              <a:buNone/>
            </a:pPr>
            <a:endParaRPr lang="pl-PL" sz="2300" i="1" dirty="0" smtClean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300" dirty="0" smtClean="0">
                <a:solidFill>
                  <a:srgbClr val="336699"/>
                </a:solidFill>
              </a:rPr>
              <a:t>Zwrot kosztów podróży za udział w konferencji krajowej </a:t>
            </a:r>
            <a:r>
              <a:rPr lang="pl-PL" sz="2300" dirty="0" smtClean="0">
                <a:solidFill>
                  <a:srgbClr val="336699"/>
                </a:solidFill>
              </a:rPr>
              <a:t/>
            </a:r>
            <a:br>
              <a:rPr lang="pl-PL" sz="2300" dirty="0" smtClean="0">
                <a:solidFill>
                  <a:srgbClr val="336699"/>
                </a:solidFill>
              </a:rPr>
            </a:br>
            <a:r>
              <a:rPr lang="pl-PL" sz="2300" dirty="0" smtClean="0">
                <a:solidFill>
                  <a:srgbClr val="336699"/>
                </a:solidFill>
              </a:rPr>
              <a:t>                                                                                  </a:t>
            </a:r>
            <a:r>
              <a:rPr lang="pl-PL" sz="2300" i="1" dirty="0" smtClean="0">
                <a:solidFill>
                  <a:srgbClr val="336699"/>
                </a:solidFill>
              </a:rPr>
              <a:t>(</a:t>
            </a:r>
            <a:r>
              <a:rPr lang="pl-PL" sz="2300" i="1" dirty="0" smtClean="0">
                <a:solidFill>
                  <a:srgbClr val="336699"/>
                </a:solidFill>
              </a:rPr>
              <a:t>Wielkopolskie)</a:t>
            </a:r>
          </a:p>
          <a:p>
            <a:pPr>
              <a:buFont typeface="Wingdings" panose="05000000000000000000" pitchFamily="2" charset="2"/>
              <a:buChar char="q"/>
            </a:pPr>
            <a:endParaRPr lang="pl-PL" sz="2400" i="1" dirty="0" smtClean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400" i="1" dirty="0" smtClean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pl-PL" sz="2400" dirty="0">
              <a:solidFill>
                <a:srgbClr val="336699"/>
              </a:solidFill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B050"/>
                </a:solidFill>
              </a:rPr>
              <a:t>Przykłady dobrych rozwiązań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7230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endParaRPr lang="pl-PL" sz="2800" dirty="0" smtClean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800" dirty="0" smtClean="0">
                <a:solidFill>
                  <a:srgbClr val="336699"/>
                </a:solidFill>
              </a:rPr>
              <a:t>ustalenie budżetu na ekspertyzy dla partnerów spoza administracji na cały okres programowania z wydzieleniem środków </a:t>
            </a:r>
            <a:r>
              <a:rPr lang="pl-PL" sz="2800" dirty="0" smtClean="0">
                <a:solidFill>
                  <a:srgbClr val="336699"/>
                </a:solidFill>
              </a:rPr>
              <a:t>dostępnych</a:t>
            </a:r>
            <a:br>
              <a:rPr lang="pl-PL" sz="2800" dirty="0" smtClean="0">
                <a:solidFill>
                  <a:srgbClr val="336699"/>
                </a:solidFill>
              </a:rPr>
            </a:br>
            <a:r>
              <a:rPr lang="pl-PL" sz="2800" dirty="0" smtClean="0">
                <a:solidFill>
                  <a:srgbClr val="336699"/>
                </a:solidFill>
              </a:rPr>
              <a:t> </a:t>
            </a:r>
            <a:r>
              <a:rPr lang="pl-PL" sz="2800" dirty="0" smtClean="0">
                <a:solidFill>
                  <a:srgbClr val="336699"/>
                </a:solidFill>
              </a:rPr>
              <a:t>w danym </a:t>
            </a:r>
            <a:r>
              <a:rPr lang="pl-PL" sz="2800" dirty="0" smtClean="0">
                <a:solidFill>
                  <a:srgbClr val="336699"/>
                </a:solidFill>
              </a:rPr>
              <a:t>roku, </a:t>
            </a:r>
          </a:p>
          <a:p>
            <a:pPr marL="109728" indent="0">
              <a:buNone/>
            </a:pPr>
            <a:r>
              <a:rPr lang="pl-PL" sz="2800" i="1" dirty="0" smtClean="0">
                <a:solidFill>
                  <a:srgbClr val="336699"/>
                </a:solidFill>
              </a:rPr>
              <a:t>                      (</a:t>
            </a:r>
            <a:r>
              <a:rPr lang="pl-PL" sz="2800" i="1" dirty="0" smtClean="0">
                <a:solidFill>
                  <a:srgbClr val="336699"/>
                </a:solidFill>
              </a:rPr>
              <a:t>Małopolskie, Opolskie, Warmińsko-Mazurskie, Łódzkie</a:t>
            </a:r>
            <a:r>
              <a:rPr lang="pl-PL" sz="2800" i="1" dirty="0" smtClean="0">
                <a:solidFill>
                  <a:srgbClr val="336699"/>
                </a:solidFill>
              </a:rPr>
              <a:t>)</a:t>
            </a:r>
            <a:endParaRPr lang="pl-PL" sz="2800" i="1" dirty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800" dirty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800" dirty="0">
                <a:solidFill>
                  <a:srgbClr val="336699"/>
                </a:solidFill>
              </a:rPr>
              <a:t> </a:t>
            </a:r>
            <a:r>
              <a:rPr lang="pl-PL" sz="2800" dirty="0" smtClean="0">
                <a:solidFill>
                  <a:srgbClr val="336699"/>
                </a:solidFill>
              </a:rPr>
              <a:t>ustalenie budżetu na szkolenia dla partnerów spoza administracji na cały okres programowania z wydzieleniem środków dostępnych w danym </a:t>
            </a:r>
            <a:r>
              <a:rPr lang="pl-PL" sz="2800" dirty="0" smtClean="0">
                <a:solidFill>
                  <a:srgbClr val="336699"/>
                </a:solidFill>
              </a:rPr>
              <a:t>roku,               </a:t>
            </a:r>
            <a:r>
              <a:rPr lang="pl-PL" sz="2800" i="1" dirty="0" smtClean="0">
                <a:solidFill>
                  <a:srgbClr val="336699"/>
                </a:solidFill>
              </a:rPr>
              <a:t>(</a:t>
            </a:r>
            <a:r>
              <a:rPr lang="pl-PL" sz="2800" i="1" dirty="0" smtClean="0">
                <a:solidFill>
                  <a:srgbClr val="336699"/>
                </a:solidFill>
              </a:rPr>
              <a:t>Małopolskie, Warmińsko-Mazurskie, Łódzkie</a:t>
            </a:r>
            <a:r>
              <a:rPr lang="pl-PL" sz="2800" i="1" dirty="0" smtClean="0">
                <a:solidFill>
                  <a:srgbClr val="336699"/>
                </a:solidFill>
              </a:rPr>
              <a:t>)</a:t>
            </a:r>
            <a:endParaRPr lang="pl-PL" sz="2800" i="1" dirty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800" dirty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800" dirty="0">
                <a:solidFill>
                  <a:srgbClr val="336699"/>
                </a:solidFill>
              </a:rPr>
              <a:t> </a:t>
            </a:r>
            <a:r>
              <a:rPr lang="pl-PL" sz="2800" dirty="0" smtClean="0">
                <a:solidFill>
                  <a:srgbClr val="336699"/>
                </a:solidFill>
              </a:rPr>
              <a:t>możliwość finansowania szkoleń dla wszystkich członków, zastępców KM z podaniem dostępnej kwoty w danym </a:t>
            </a:r>
            <a:r>
              <a:rPr lang="pl-PL" sz="2800" dirty="0" smtClean="0">
                <a:solidFill>
                  <a:srgbClr val="336699"/>
                </a:solidFill>
              </a:rPr>
              <a:t>roku,  </a:t>
            </a:r>
            <a:br>
              <a:rPr lang="pl-PL" sz="2800" dirty="0" smtClean="0">
                <a:solidFill>
                  <a:srgbClr val="336699"/>
                </a:solidFill>
              </a:rPr>
            </a:br>
            <a:r>
              <a:rPr lang="pl-PL" sz="2800" dirty="0" smtClean="0">
                <a:solidFill>
                  <a:srgbClr val="336699"/>
                </a:solidFill>
              </a:rPr>
              <a:t>                                                                                         </a:t>
            </a:r>
            <a:r>
              <a:rPr lang="pl-PL" sz="2800" i="1" dirty="0" smtClean="0">
                <a:solidFill>
                  <a:srgbClr val="336699"/>
                </a:solidFill>
              </a:rPr>
              <a:t>(</a:t>
            </a:r>
            <a:r>
              <a:rPr lang="pl-PL" sz="2800" i="1" dirty="0" smtClean="0">
                <a:solidFill>
                  <a:srgbClr val="336699"/>
                </a:solidFill>
              </a:rPr>
              <a:t>Opolskie</a:t>
            </a:r>
            <a:r>
              <a:rPr lang="pl-PL" sz="2800" i="1" dirty="0" smtClean="0">
                <a:solidFill>
                  <a:srgbClr val="336699"/>
                </a:solidFill>
              </a:rPr>
              <a:t>)</a:t>
            </a:r>
            <a:endParaRPr lang="pl-PL" sz="2800" i="1" dirty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800" i="1" dirty="0">
              <a:solidFill>
                <a:srgbClr val="33669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2800" dirty="0">
                <a:solidFill>
                  <a:srgbClr val="336699"/>
                </a:solidFill>
              </a:rPr>
              <a:t>z</a:t>
            </a:r>
            <a:r>
              <a:rPr lang="pl-PL" sz="2800" dirty="0" smtClean="0">
                <a:solidFill>
                  <a:srgbClr val="336699"/>
                </a:solidFill>
              </a:rPr>
              <a:t>obowiązanie wnioskodawcy do zaangażowania się w przygotowanie zlecenia </a:t>
            </a:r>
            <a:r>
              <a:rPr lang="pl-PL" sz="2800" dirty="0" smtClean="0">
                <a:solidFill>
                  <a:srgbClr val="336699"/>
                </a:solidFill>
              </a:rPr>
              <a:t>ekspertyzy.                         </a:t>
            </a:r>
            <a:r>
              <a:rPr lang="pl-PL" sz="2800" i="1" dirty="0" smtClean="0">
                <a:solidFill>
                  <a:srgbClr val="336699"/>
                </a:solidFill>
              </a:rPr>
              <a:t>(</a:t>
            </a:r>
            <a:r>
              <a:rPr lang="pl-PL" sz="2800" i="1" dirty="0">
                <a:solidFill>
                  <a:srgbClr val="336699"/>
                </a:solidFill>
              </a:rPr>
              <a:t>Wielkopolskie,  </a:t>
            </a:r>
            <a:r>
              <a:rPr lang="pl-PL" sz="2800" i="1" dirty="0" smtClean="0">
                <a:solidFill>
                  <a:srgbClr val="336699"/>
                </a:solidFill>
              </a:rPr>
              <a:t>Świętokrzyskie</a:t>
            </a:r>
            <a:r>
              <a:rPr lang="pl-PL" sz="2800" i="1" dirty="0" smtClean="0">
                <a:solidFill>
                  <a:srgbClr val="336699"/>
                </a:solidFill>
              </a:rPr>
              <a:t>)</a:t>
            </a:r>
            <a:endParaRPr lang="pl-PL" sz="2800" i="1" dirty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800" i="1" dirty="0">
              <a:solidFill>
                <a:srgbClr val="336699"/>
              </a:solidFill>
            </a:endParaRPr>
          </a:p>
          <a:p>
            <a:pPr marL="109728" indent="0">
              <a:buNone/>
            </a:pPr>
            <a:endParaRPr lang="pl-PL" sz="2800" i="1" dirty="0">
              <a:solidFill>
                <a:srgbClr val="336699"/>
              </a:solidFill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B050"/>
                </a:solidFill>
              </a:rPr>
              <a:t>Przykłady dobrych rozwiązań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522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pl-PL" b="1" dirty="0" smtClean="0"/>
              <a:t>W 15 regulaminach znalazły się rozwiązania kontrowersyjne i dotyczyły one następujących obszarów: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p</a:t>
            </a:r>
            <a:r>
              <a:rPr lang="pl-PL" dirty="0" smtClean="0"/>
              <a:t>rzekazywanie materiałów (14),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z</a:t>
            </a:r>
            <a:r>
              <a:rPr lang="pl-PL" dirty="0" smtClean="0"/>
              <a:t>asady uczestnictwa w pracach KM (3),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g</a:t>
            </a:r>
            <a:r>
              <a:rPr lang="pl-PL" dirty="0" smtClean="0"/>
              <a:t>rupy robocze (2),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s</a:t>
            </a:r>
            <a:r>
              <a:rPr lang="pl-PL" dirty="0" smtClean="0"/>
              <a:t>posób podejmowania decyzji (5),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g</a:t>
            </a:r>
            <a:r>
              <a:rPr lang="pl-PL" dirty="0" smtClean="0"/>
              <a:t>łosowanie na odległość (4),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f</a:t>
            </a:r>
            <a:r>
              <a:rPr lang="pl-PL" dirty="0" smtClean="0"/>
              <a:t>inansowanie funkcjonowania KM (1),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s</a:t>
            </a:r>
            <a:r>
              <a:rPr lang="pl-PL" dirty="0" smtClean="0"/>
              <a:t>zkolenia i ekspertyzy dla partnerów spoza administracji (6),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r</a:t>
            </a:r>
            <a:r>
              <a:rPr lang="pl-PL" dirty="0" smtClean="0"/>
              <a:t>efundacja kosztów przejazdu (3).</a:t>
            </a:r>
          </a:p>
          <a:p>
            <a:pPr>
              <a:buFont typeface="Wingdings" panose="05000000000000000000" pitchFamily="2" charset="2"/>
              <a:buChar char="ü"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>
                <a:solidFill>
                  <a:srgbClr val="C00000"/>
                </a:solidFill>
              </a:rPr>
              <a:t>Przykłady rozwiązań kontrowersyjnych</a:t>
            </a:r>
            <a:endParaRPr lang="pl-PL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90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pl-PL" b="1" dirty="0" smtClean="0"/>
              <a:t>Termin przekazywania dokumentów -10 dni przed posiedzeniem uniemożliwia:</a:t>
            </a:r>
          </a:p>
          <a:p>
            <a:pPr marL="109728" indent="0">
              <a:buNone/>
            </a:pPr>
            <a:endParaRPr lang="pl-PL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l-PL" dirty="0" smtClean="0"/>
              <a:t>rzetelne przygotowanie się do posiedzenia,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/>
              <a:t>p</a:t>
            </a:r>
            <a:r>
              <a:rPr lang="pl-PL" dirty="0" smtClean="0"/>
              <a:t>rzeprowadzenie konsultacji z reprezentowanym środowiskiem,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 smtClean="0"/>
              <a:t>odpowiedzialne pełnienie funkcji członka komitetu</a:t>
            </a:r>
          </a:p>
          <a:p>
            <a:pPr>
              <a:buFont typeface="Wingdings" panose="05000000000000000000" pitchFamily="2" charset="2"/>
              <a:buChar char="§"/>
            </a:pPr>
            <a:endParaRPr lang="pl-PL" dirty="0"/>
          </a:p>
          <a:p>
            <a:pPr marL="109728" indent="0">
              <a:buNone/>
            </a:pPr>
            <a:r>
              <a:rPr lang="pl-PL" i="1" dirty="0" smtClean="0"/>
              <a:t>(Warmińsko-Mazurskie, Mazowieckie, </a:t>
            </a:r>
            <a:r>
              <a:rPr lang="pl-PL" i="1" dirty="0"/>
              <a:t>Śląskie </a:t>
            </a:r>
            <a:r>
              <a:rPr lang="pl-PL" i="1" dirty="0" smtClean="0"/>
              <a:t>Wielkopolskie, Małopolskie, Zachodniopomorskie, Opolskie, Podkarpackie, Świętokrzyskie, Lubelskie, Lubuskie, Pomorskie, Kujawsko-Pomorskie, Łódzkie)</a:t>
            </a:r>
            <a:endParaRPr lang="pl-PL" i="1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>
                <a:solidFill>
                  <a:srgbClr val="C00000"/>
                </a:solidFill>
              </a:rPr>
              <a:t>Przekazywanie materiałów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375368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l-PL" b="1" dirty="0" smtClean="0"/>
              <a:t>Możliwość uczestnictwa z prawem głosu osobom innym niż członek/zastępca na podstawie upoważnienia wystawionego przez nieobecnego członka KM stanowi:</a:t>
            </a:r>
          </a:p>
          <a:p>
            <a:r>
              <a:rPr lang="pl-PL" dirty="0"/>
              <a:t>b</a:t>
            </a:r>
            <a:r>
              <a:rPr lang="pl-PL" dirty="0" smtClean="0"/>
              <a:t>ezprawne scedowanie kompetencji instytucji na jej przedstawiciela,</a:t>
            </a:r>
          </a:p>
          <a:p>
            <a:r>
              <a:rPr lang="pl-PL" dirty="0"/>
              <a:t>b</a:t>
            </a:r>
            <a:r>
              <a:rPr lang="pl-PL" dirty="0" smtClean="0"/>
              <a:t>rak świadomości instytucji delegującej o takim procederze.</a:t>
            </a:r>
          </a:p>
          <a:p>
            <a:pPr marL="109728" indent="0">
              <a:buNone/>
            </a:pPr>
            <a:endParaRPr lang="pl-PL" i="1" dirty="0" smtClean="0"/>
          </a:p>
          <a:p>
            <a:pPr marL="109728" indent="0">
              <a:buNone/>
            </a:pPr>
            <a:r>
              <a:rPr lang="pl-PL" i="1" dirty="0" smtClean="0"/>
              <a:t>(Dolnośląskie, Kujawsko-Pomorskie, Opolskie)</a:t>
            </a:r>
            <a:endParaRPr lang="pl-PL" i="1" dirty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pPr marL="109728" indent="0"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>
                <a:solidFill>
                  <a:srgbClr val="C00000"/>
                </a:solidFill>
              </a:rPr>
              <a:t>Zasady uczestnictwa w pracach KM</a:t>
            </a:r>
            <a:endParaRPr lang="pl-PL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31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516</TotalTime>
  <Words>968</Words>
  <Application>Microsoft Office PowerPoint</Application>
  <PresentationFormat>Pokaz na ekranie (4:3)</PresentationFormat>
  <Paragraphs>146</Paragraphs>
  <Slides>17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Hol</vt:lpstr>
      <vt:lpstr>Analiza  regulaminów 16 KM RPO</vt:lpstr>
      <vt:lpstr>Przykłady dobrych rozwiązań</vt:lpstr>
      <vt:lpstr>Przykłady dobrych rozwiązań</vt:lpstr>
      <vt:lpstr>Przykłady dobrych rozwiązań</vt:lpstr>
      <vt:lpstr>Przykłady dobrych rozwiązań</vt:lpstr>
      <vt:lpstr>Przykłady dobrych rozwiązań</vt:lpstr>
      <vt:lpstr>Przykłady rozwiązań kontrowersyjnych</vt:lpstr>
      <vt:lpstr>Przekazywanie materiałów</vt:lpstr>
      <vt:lpstr>Zasady uczestnictwa w pracach KM</vt:lpstr>
      <vt:lpstr>Grupy robocze</vt:lpstr>
      <vt:lpstr>Sposób podejmowania decyzji</vt:lpstr>
      <vt:lpstr>Głosowanie na odległość</vt:lpstr>
      <vt:lpstr>Finansowanie funkcjonowania KM</vt:lpstr>
      <vt:lpstr>Szkolenia i ekspertyzy dla partnerów spoza administracji</vt:lpstr>
      <vt:lpstr>Refundacja kosztów przejazdu</vt:lpstr>
      <vt:lpstr>Rekomendacja</vt:lpstr>
      <vt:lpstr>Prezentacja programu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Ela</dc:creator>
  <cp:lastModifiedBy>Ela</cp:lastModifiedBy>
  <cp:revision>38</cp:revision>
  <dcterms:created xsi:type="dcterms:W3CDTF">2017-03-30T09:16:37Z</dcterms:created>
  <dcterms:modified xsi:type="dcterms:W3CDTF">2017-03-31T09:11:33Z</dcterms:modified>
</cp:coreProperties>
</file>